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9" r:id="rId1"/>
  </p:sldMasterIdLst>
  <p:sldIdLst>
    <p:sldId id="314" r:id="rId2"/>
    <p:sldId id="318" r:id="rId3"/>
    <p:sldId id="321" r:id="rId4"/>
    <p:sldId id="322" r:id="rId5"/>
    <p:sldId id="323" r:id="rId6"/>
    <p:sldId id="319" r:id="rId7"/>
    <p:sldId id="324" r:id="rId8"/>
    <p:sldId id="325" r:id="rId9"/>
    <p:sldId id="326" r:id="rId10"/>
    <p:sldId id="327" r:id="rId11"/>
    <p:sldId id="328" r:id="rId12"/>
    <p:sldId id="329" r:id="rId13"/>
    <p:sldId id="33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257"/>
    <a:srgbClr val="EF755F"/>
    <a:srgbClr val="FFFFFF"/>
    <a:srgbClr val="EB7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49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7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09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61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1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5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6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48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43503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6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F9911DE6-9DF9-41AD-BDF7-5998FFCE29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F5A9A994-D537-4DBC-A262-C1E6AFB0C351}"/>
              </a:ext>
            </a:extLst>
          </p:cNvPr>
          <p:cNvSpPr/>
          <p:nvPr/>
        </p:nvSpPr>
        <p:spPr>
          <a:xfrm>
            <a:off x="249017" y="217055"/>
            <a:ext cx="11711710" cy="6405418"/>
          </a:xfrm>
          <a:prstGeom prst="rect">
            <a:avLst/>
          </a:prstGeom>
          <a:solidFill>
            <a:srgbClr val="FFFFFF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7D2BCAA-6456-43F1-8827-0A3208AC4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9708" y="1483360"/>
            <a:ext cx="9966960" cy="2824479"/>
          </a:xfrm>
        </p:spPr>
        <p:txBody>
          <a:bodyPr>
            <a:normAutofit/>
          </a:bodyPr>
          <a:lstStyle/>
          <a:p>
            <a:r>
              <a:rPr lang="es-ES" sz="8800" cap="none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Handlee" panose="02000000000000000000" pitchFamily="2" charset="0"/>
              </a:rPr>
              <a:t>Tema 3: polígonos</a:t>
            </a:r>
            <a:br>
              <a:rPr lang="es-ES" sz="3600" cap="none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Montserrat Medium" panose="00000600000000000000" pitchFamily="2" charset="0"/>
              </a:rPr>
            </a:br>
            <a:br>
              <a:rPr lang="es-ES" sz="3600" cap="none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Montserrat Medium" panose="00000600000000000000" pitchFamily="2" charset="0"/>
              </a:rPr>
            </a:br>
            <a:r>
              <a:rPr lang="es-ES" sz="3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Definición, tipos y propiedades</a:t>
            </a:r>
            <a:endParaRPr lang="es-ES" sz="3600" cap="none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Handlee" panose="02000000000000000000" pitchFamily="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FF3A2B-59A2-4662-A923-1ADE71C3E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792" y="580830"/>
            <a:ext cx="11740551" cy="1178307"/>
          </a:xfrm>
        </p:spPr>
        <p:txBody>
          <a:bodyPr>
            <a:noAutofit/>
          </a:bodyPr>
          <a:lstStyle/>
          <a:p>
            <a:r>
              <a:rPr lang="es-ES" sz="2800" dirty="0">
                <a:solidFill>
                  <a:schemeClr val="tx1"/>
                </a:solidFill>
                <a:latin typeface="Handlee" panose="02000000000000000000" pitchFamily="2" charset="0"/>
              </a:rPr>
              <a:t>DIBUJO TÉCNICO</a:t>
            </a:r>
          </a:p>
          <a:p>
            <a:endParaRPr lang="es-ES" sz="2800" dirty="0">
              <a:solidFill>
                <a:schemeClr val="tx1"/>
              </a:solidFill>
            </a:endParaRPr>
          </a:p>
        </p:txBody>
      </p:sp>
      <p:pic>
        <p:nvPicPr>
          <p:cNvPr id="9" name="Picture 4" descr="Tu centro de estudios en Valencia - Academia La llibreta">
            <a:extLst>
              <a:ext uri="{FF2B5EF4-FFF2-40B4-BE49-F238E27FC236}">
                <a16:creationId xmlns:a16="http://schemas.microsoft.com/office/drawing/2014/main" id="{D5CCD860-6601-4923-B19D-8E65EBF77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920" y="4968240"/>
            <a:ext cx="2107225" cy="154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883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5567596-9936-4D20-972D-A63E5CBE4BC4}"/>
              </a:ext>
            </a:extLst>
          </p:cNvPr>
          <p:cNvSpPr/>
          <p:nvPr/>
        </p:nvSpPr>
        <p:spPr>
          <a:xfrm>
            <a:off x="245633" y="217055"/>
            <a:ext cx="11711710" cy="6405418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ELEMENTOS DEL TRIÁNGULO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2601C139-8168-491E-9A1E-377FC648EC2A}"/>
              </a:ext>
            </a:extLst>
          </p:cNvPr>
          <p:cNvSpPr/>
          <p:nvPr/>
        </p:nvSpPr>
        <p:spPr>
          <a:xfrm>
            <a:off x="3414576" y="1873058"/>
            <a:ext cx="5161280" cy="3484880"/>
          </a:xfrm>
          <a:prstGeom prst="triangle">
            <a:avLst>
              <a:gd name="adj" fmla="val 696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DE1095E-A69A-4A37-9876-F597BD1319E3}"/>
              </a:ext>
            </a:extLst>
          </p:cNvPr>
          <p:cNvSpPr txBox="1"/>
          <p:nvPr/>
        </p:nvSpPr>
        <p:spPr>
          <a:xfrm>
            <a:off x="3044144" y="5173272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E32A2B1-7578-45EC-8DAD-ED26EF6EABA8}"/>
              </a:ext>
            </a:extLst>
          </p:cNvPr>
          <p:cNvSpPr txBox="1"/>
          <p:nvPr/>
        </p:nvSpPr>
        <p:spPr>
          <a:xfrm>
            <a:off x="8646160" y="518811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16C43A8-DC0F-4796-B6C2-2579C39E86D3}"/>
              </a:ext>
            </a:extLst>
          </p:cNvPr>
          <p:cNvSpPr txBox="1"/>
          <p:nvPr/>
        </p:nvSpPr>
        <p:spPr>
          <a:xfrm>
            <a:off x="6878320" y="1433852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FBDE55C-8978-4CDD-9696-3FCDBE0FFF45}"/>
              </a:ext>
            </a:extLst>
          </p:cNvPr>
          <p:cNvSpPr txBox="1"/>
          <p:nvPr/>
        </p:nvSpPr>
        <p:spPr>
          <a:xfrm>
            <a:off x="7829584" y="323509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E0968E4-69C3-4524-A913-462854EF1199}"/>
              </a:ext>
            </a:extLst>
          </p:cNvPr>
          <p:cNvSpPr txBox="1"/>
          <p:nvPr/>
        </p:nvSpPr>
        <p:spPr>
          <a:xfrm>
            <a:off x="4761264" y="3265184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8F6F563-9331-4ED6-8271-E842973BBA58}"/>
              </a:ext>
            </a:extLst>
          </p:cNvPr>
          <p:cNvSpPr txBox="1"/>
          <p:nvPr/>
        </p:nvSpPr>
        <p:spPr>
          <a:xfrm>
            <a:off x="6341419" y="535793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59CC1F40-AF2E-4BFB-8416-F67A9F6DD139}"/>
              </a:ext>
            </a:extLst>
          </p:cNvPr>
          <p:cNvCxnSpPr>
            <a:cxnSpLocks/>
            <a:stCxn id="5" idx="3"/>
            <a:endCxn id="5" idx="0"/>
          </p:cNvCxnSpPr>
          <p:nvPr/>
        </p:nvCxnSpPr>
        <p:spPr>
          <a:xfrm flipV="1">
            <a:off x="7011214" y="1873058"/>
            <a:ext cx="0" cy="34848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79F8350-CE5E-4E07-9B7D-F23DB1AA90CC}"/>
              </a:ext>
            </a:extLst>
          </p:cNvPr>
          <p:cNvCxnSpPr>
            <a:cxnSpLocks/>
          </p:cNvCxnSpPr>
          <p:nvPr/>
        </p:nvCxnSpPr>
        <p:spPr>
          <a:xfrm flipV="1">
            <a:off x="3410828" y="3410255"/>
            <a:ext cx="4290452" cy="194768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04349C9-2BBF-42B9-A30F-F0C661E0315D}"/>
              </a:ext>
            </a:extLst>
          </p:cNvPr>
          <p:cNvCxnSpPr>
            <a:cxnSpLocks/>
            <a:endCxn id="5" idx="4"/>
          </p:cNvCxnSpPr>
          <p:nvPr/>
        </p:nvCxnSpPr>
        <p:spPr>
          <a:xfrm>
            <a:off x="6096000" y="2692400"/>
            <a:ext cx="2479856" cy="26655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558D9E5-751D-4FDF-8B6A-D07E5E92FECD}"/>
              </a:ext>
            </a:extLst>
          </p:cNvPr>
          <p:cNvSpPr txBox="1"/>
          <p:nvPr/>
        </p:nvSpPr>
        <p:spPr>
          <a:xfrm>
            <a:off x="5138793" y="5497762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Altura c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68770AB6-21D9-439E-9A66-5E208E123FC1}"/>
              </a:ext>
            </a:extLst>
          </p:cNvPr>
          <p:cNvSpPr txBox="1"/>
          <p:nvPr/>
        </p:nvSpPr>
        <p:spPr>
          <a:xfrm>
            <a:off x="7793535" y="3587394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Altura 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2FFCE43-15BD-4F9B-BF5E-5CEEECAC1E95}"/>
              </a:ext>
            </a:extLst>
          </p:cNvPr>
          <p:cNvSpPr txBox="1"/>
          <p:nvPr/>
        </p:nvSpPr>
        <p:spPr>
          <a:xfrm>
            <a:off x="4823407" y="3102478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Altura  b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9A5E757-AF0E-4872-9473-C857B2ECA7C6}"/>
              </a:ext>
            </a:extLst>
          </p:cNvPr>
          <p:cNvSpPr txBox="1"/>
          <p:nvPr/>
        </p:nvSpPr>
        <p:spPr>
          <a:xfrm>
            <a:off x="6327680" y="4078782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F7C257"/>
                </a:highlight>
              </a:rPr>
              <a:t>Ortocentro</a:t>
            </a:r>
          </a:p>
        </p:txBody>
      </p:sp>
    </p:spTree>
    <p:extLst>
      <p:ext uri="{BB962C8B-B14F-4D97-AF65-F5344CB8AC3E}">
        <p14:creationId xmlns:p14="http://schemas.microsoft.com/office/powerpoint/2010/main" val="379748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40" grpId="0"/>
      <p:bldP spid="41" grpId="0"/>
      <p:bldP spid="42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5567596-9936-4D20-972D-A63E5CBE4BC4}"/>
              </a:ext>
            </a:extLst>
          </p:cNvPr>
          <p:cNvSpPr/>
          <p:nvPr/>
        </p:nvSpPr>
        <p:spPr>
          <a:xfrm>
            <a:off x="245633" y="217055"/>
            <a:ext cx="11711710" cy="6405418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ELEMENTOS DEL TRIÁNGULO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2601C139-8168-491E-9A1E-377FC648EC2A}"/>
              </a:ext>
            </a:extLst>
          </p:cNvPr>
          <p:cNvSpPr/>
          <p:nvPr/>
        </p:nvSpPr>
        <p:spPr>
          <a:xfrm>
            <a:off x="3414576" y="1873058"/>
            <a:ext cx="5161280" cy="3484880"/>
          </a:xfrm>
          <a:prstGeom prst="triangle">
            <a:avLst>
              <a:gd name="adj" fmla="val 696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DE1095E-A69A-4A37-9876-F597BD1319E3}"/>
              </a:ext>
            </a:extLst>
          </p:cNvPr>
          <p:cNvSpPr txBox="1"/>
          <p:nvPr/>
        </p:nvSpPr>
        <p:spPr>
          <a:xfrm>
            <a:off x="3044144" y="5173272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E32A2B1-7578-45EC-8DAD-ED26EF6EABA8}"/>
              </a:ext>
            </a:extLst>
          </p:cNvPr>
          <p:cNvSpPr txBox="1"/>
          <p:nvPr/>
        </p:nvSpPr>
        <p:spPr>
          <a:xfrm>
            <a:off x="8646160" y="518811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16C43A8-DC0F-4796-B6C2-2579C39E86D3}"/>
              </a:ext>
            </a:extLst>
          </p:cNvPr>
          <p:cNvSpPr txBox="1"/>
          <p:nvPr/>
        </p:nvSpPr>
        <p:spPr>
          <a:xfrm>
            <a:off x="6878320" y="1433852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FBDE55C-8978-4CDD-9696-3FCDBE0FFF45}"/>
              </a:ext>
            </a:extLst>
          </p:cNvPr>
          <p:cNvSpPr txBox="1"/>
          <p:nvPr/>
        </p:nvSpPr>
        <p:spPr>
          <a:xfrm>
            <a:off x="7829584" y="323509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E0968E4-69C3-4524-A913-462854EF1199}"/>
              </a:ext>
            </a:extLst>
          </p:cNvPr>
          <p:cNvSpPr txBox="1"/>
          <p:nvPr/>
        </p:nvSpPr>
        <p:spPr>
          <a:xfrm>
            <a:off x="4761264" y="3265184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8F6F563-9331-4ED6-8271-E842973BBA58}"/>
              </a:ext>
            </a:extLst>
          </p:cNvPr>
          <p:cNvSpPr txBox="1"/>
          <p:nvPr/>
        </p:nvSpPr>
        <p:spPr>
          <a:xfrm>
            <a:off x="6341419" y="535793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59CC1F40-AF2E-4BFB-8416-F67A9F6DD139}"/>
              </a:ext>
            </a:extLst>
          </p:cNvPr>
          <p:cNvCxnSpPr>
            <a:cxnSpLocks/>
            <a:endCxn id="5" idx="0"/>
          </p:cNvCxnSpPr>
          <p:nvPr/>
        </p:nvCxnSpPr>
        <p:spPr>
          <a:xfrm flipV="1">
            <a:off x="6052680" y="1873058"/>
            <a:ext cx="958534" cy="413912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79F8350-CE5E-4E07-9B7D-F23DB1AA90CC}"/>
              </a:ext>
            </a:extLst>
          </p:cNvPr>
          <p:cNvCxnSpPr>
            <a:cxnSpLocks/>
          </p:cNvCxnSpPr>
          <p:nvPr/>
        </p:nvCxnSpPr>
        <p:spPr>
          <a:xfrm flipV="1">
            <a:off x="3410828" y="3235098"/>
            <a:ext cx="5238266" cy="212284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04349C9-2BBF-42B9-A30F-F0C661E0315D}"/>
              </a:ext>
            </a:extLst>
          </p:cNvPr>
          <p:cNvCxnSpPr>
            <a:cxnSpLocks/>
            <a:endCxn id="5" idx="4"/>
          </p:cNvCxnSpPr>
          <p:nvPr/>
        </p:nvCxnSpPr>
        <p:spPr>
          <a:xfrm>
            <a:off x="4543004" y="2935813"/>
            <a:ext cx="4032852" cy="24221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558D9E5-751D-4FDF-8B6A-D07E5E92FECD}"/>
              </a:ext>
            </a:extLst>
          </p:cNvPr>
          <p:cNvSpPr txBox="1"/>
          <p:nvPr/>
        </p:nvSpPr>
        <p:spPr>
          <a:xfrm>
            <a:off x="6875096" y="1649295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Bisectriz C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68770AB6-21D9-439E-9A66-5E208E123FC1}"/>
              </a:ext>
            </a:extLst>
          </p:cNvPr>
          <p:cNvSpPr txBox="1"/>
          <p:nvPr/>
        </p:nvSpPr>
        <p:spPr>
          <a:xfrm>
            <a:off x="2205998" y="4880341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Bisectriz 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2FFCE43-15BD-4F9B-BF5E-5CEEECAC1E95}"/>
              </a:ext>
            </a:extLst>
          </p:cNvPr>
          <p:cNvSpPr txBox="1"/>
          <p:nvPr/>
        </p:nvSpPr>
        <p:spPr>
          <a:xfrm>
            <a:off x="8247909" y="4855004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Bisectriz B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9A5E757-AF0E-4872-9473-C857B2ECA7C6}"/>
              </a:ext>
            </a:extLst>
          </p:cNvPr>
          <p:cNvSpPr txBox="1"/>
          <p:nvPr/>
        </p:nvSpPr>
        <p:spPr>
          <a:xfrm>
            <a:off x="6327680" y="4078782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F7C257"/>
                </a:highlight>
              </a:rPr>
              <a:t>Incentro</a:t>
            </a:r>
          </a:p>
        </p:txBody>
      </p:sp>
      <p:sp>
        <p:nvSpPr>
          <p:cNvPr id="4" name="Arco 3">
            <a:extLst>
              <a:ext uri="{FF2B5EF4-FFF2-40B4-BE49-F238E27FC236}">
                <a16:creationId xmlns:a16="http://schemas.microsoft.com/office/drawing/2014/main" id="{96CDEFA3-F819-48CA-929A-9707D29A2DCF}"/>
              </a:ext>
            </a:extLst>
          </p:cNvPr>
          <p:cNvSpPr/>
          <p:nvPr/>
        </p:nvSpPr>
        <p:spPr>
          <a:xfrm rot="1558420">
            <a:off x="3336374" y="4730918"/>
            <a:ext cx="914400" cy="914400"/>
          </a:xfrm>
          <a:prstGeom prst="arc">
            <a:avLst>
              <a:gd name="adj1" fmla="val 16200000"/>
              <a:gd name="adj2" fmla="val 2148075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Arco 21">
            <a:extLst>
              <a:ext uri="{FF2B5EF4-FFF2-40B4-BE49-F238E27FC236}">
                <a16:creationId xmlns:a16="http://schemas.microsoft.com/office/drawing/2014/main" id="{521F4828-4722-4E47-A304-A4125594BE03}"/>
              </a:ext>
            </a:extLst>
          </p:cNvPr>
          <p:cNvSpPr/>
          <p:nvPr/>
        </p:nvSpPr>
        <p:spPr>
          <a:xfrm rot="15205939">
            <a:off x="8017765" y="4773585"/>
            <a:ext cx="914400" cy="914400"/>
          </a:xfrm>
          <a:prstGeom prst="arc">
            <a:avLst>
              <a:gd name="adj1" fmla="val 16200000"/>
              <a:gd name="adj2" fmla="val 2148075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Arco 23">
            <a:extLst>
              <a:ext uri="{FF2B5EF4-FFF2-40B4-BE49-F238E27FC236}">
                <a16:creationId xmlns:a16="http://schemas.microsoft.com/office/drawing/2014/main" id="{DAE4B55D-D762-462F-BBA4-353CE45422D1}"/>
              </a:ext>
            </a:extLst>
          </p:cNvPr>
          <p:cNvSpPr/>
          <p:nvPr/>
        </p:nvSpPr>
        <p:spPr>
          <a:xfrm rot="8448542">
            <a:off x="6467641" y="1556888"/>
            <a:ext cx="914400" cy="914400"/>
          </a:xfrm>
          <a:prstGeom prst="arc">
            <a:avLst>
              <a:gd name="adj1" fmla="val 16200000"/>
              <a:gd name="adj2" fmla="val 2148075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8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40" grpId="0"/>
      <p:bldP spid="41" grpId="0"/>
      <p:bldP spid="42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5567596-9936-4D20-972D-A63E5CBE4BC4}"/>
              </a:ext>
            </a:extLst>
          </p:cNvPr>
          <p:cNvSpPr/>
          <p:nvPr/>
        </p:nvSpPr>
        <p:spPr>
          <a:xfrm>
            <a:off x="227853" y="217055"/>
            <a:ext cx="11711710" cy="6405418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524E9D-B48F-44C4-A79A-CB3A9A5045BA}"/>
              </a:ext>
            </a:extLst>
          </p:cNvPr>
          <p:cNvSpPr/>
          <p:nvPr/>
        </p:nvSpPr>
        <p:spPr>
          <a:xfrm>
            <a:off x="437825" y="1312728"/>
            <a:ext cx="11204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Se pueden clasificar los triángulos en paralelogramos y trapecios</a:t>
            </a:r>
            <a:endParaRPr lang="es-ES" b="1" dirty="0">
              <a:solidFill>
                <a:schemeClr val="tx1">
                  <a:lumMod val="50000"/>
                </a:schemeClr>
              </a:solidFill>
              <a:latin typeface="Handlee" panose="02000000000000000000" pitchFamily="2" charset="0"/>
            </a:endParaRPr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CLASIFICACIÓN CUADRILÁTEROS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88DF563D-0618-4E6A-BC9B-CC4F94B2E12E}"/>
              </a:ext>
            </a:extLst>
          </p:cNvPr>
          <p:cNvSpPr/>
          <p:nvPr/>
        </p:nvSpPr>
        <p:spPr>
          <a:xfrm>
            <a:off x="4890100" y="1970878"/>
            <a:ext cx="2411799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Paralelogramos</a:t>
            </a:r>
            <a:endParaRPr lang="es-ES" sz="1600" b="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CE284B3-BA6A-424A-B619-6CAAB13BAEF3}"/>
              </a:ext>
            </a:extLst>
          </p:cNvPr>
          <p:cNvSpPr/>
          <p:nvPr/>
        </p:nvSpPr>
        <p:spPr>
          <a:xfrm>
            <a:off x="965200" y="2966720"/>
            <a:ext cx="1310640" cy="13106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272952C-5D11-485A-9B93-D0F4B77C0DB4}"/>
              </a:ext>
            </a:extLst>
          </p:cNvPr>
          <p:cNvSpPr/>
          <p:nvPr/>
        </p:nvSpPr>
        <p:spPr>
          <a:xfrm>
            <a:off x="3656623" y="2996636"/>
            <a:ext cx="1936054" cy="13106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Diagrama de flujo: decisión 6">
            <a:extLst>
              <a:ext uri="{FF2B5EF4-FFF2-40B4-BE49-F238E27FC236}">
                <a16:creationId xmlns:a16="http://schemas.microsoft.com/office/drawing/2014/main" id="{FCD2E41E-6A79-425F-9F13-3DC3053F2BDC}"/>
              </a:ext>
            </a:extLst>
          </p:cNvPr>
          <p:cNvSpPr/>
          <p:nvPr/>
        </p:nvSpPr>
        <p:spPr>
          <a:xfrm>
            <a:off x="6788493" y="2966720"/>
            <a:ext cx="1537818" cy="1310640"/>
          </a:xfrm>
          <a:prstGeom prst="flowChartDecisi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Paralelogramo 7">
            <a:extLst>
              <a:ext uri="{FF2B5EF4-FFF2-40B4-BE49-F238E27FC236}">
                <a16:creationId xmlns:a16="http://schemas.microsoft.com/office/drawing/2014/main" id="{E1049B65-3792-465E-A311-310AC2D039F6}"/>
              </a:ext>
            </a:extLst>
          </p:cNvPr>
          <p:cNvSpPr/>
          <p:nvPr/>
        </p:nvSpPr>
        <p:spPr>
          <a:xfrm>
            <a:off x="9235440" y="2996636"/>
            <a:ext cx="2069640" cy="1310640"/>
          </a:xfrm>
          <a:prstGeom prst="parallelogram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C4A683D9-3E40-4302-BBC8-62BA385A6CF6}"/>
              </a:ext>
            </a:extLst>
          </p:cNvPr>
          <p:cNvSpPr/>
          <p:nvPr/>
        </p:nvSpPr>
        <p:spPr>
          <a:xfrm>
            <a:off x="1009820" y="4655926"/>
            <a:ext cx="1195556" cy="33855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Cuadrado</a:t>
            </a:r>
            <a:endParaRPr lang="es-ES" sz="1600" b="1" dirty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EF469DE4-DC12-4469-A16C-92F3AF8F7A5C}"/>
              </a:ext>
            </a:extLst>
          </p:cNvPr>
          <p:cNvSpPr/>
          <p:nvPr/>
        </p:nvSpPr>
        <p:spPr>
          <a:xfrm>
            <a:off x="3914297" y="4655926"/>
            <a:ext cx="1300607" cy="33855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Rectángulo</a:t>
            </a:r>
            <a:endParaRPr lang="es-ES" sz="1600" b="1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A6529E02-6EE7-4443-9F74-3DB1C5F7B3FE}"/>
              </a:ext>
            </a:extLst>
          </p:cNvPr>
          <p:cNvSpPr/>
          <p:nvPr/>
        </p:nvSpPr>
        <p:spPr>
          <a:xfrm>
            <a:off x="6923825" y="4675390"/>
            <a:ext cx="1300607" cy="33855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Rombo</a:t>
            </a:r>
            <a:endParaRPr lang="es-ES" sz="1600" b="1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E85E1BA-5DED-4F24-BF4C-C166434D5856}"/>
              </a:ext>
            </a:extLst>
          </p:cNvPr>
          <p:cNvSpPr/>
          <p:nvPr/>
        </p:nvSpPr>
        <p:spPr>
          <a:xfrm>
            <a:off x="9618393" y="4671150"/>
            <a:ext cx="1300607" cy="33855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Romboide</a:t>
            </a:r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289478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6" grpId="0" animBg="1"/>
      <p:bldP spid="20" grpId="0" animBg="1"/>
      <p:bldP spid="7" grpId="0" animBg="1"/>
      <p:bldP spid="8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5567596-9936-4D20-972D-A63E5CBE4BC4}"/>
              </a:ext>
            </a:extLst>
          </p:cNvPr>
          <p:cNvSpPr/>
          <p:nvPr/>
        </p:nvSpPr>
        <p:spPr>
          <a:xfrm>
            <a:off x="227853" y="217055"/>
            <a:ext cx="11711710" cy="6405418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524E9D-B48F-44C4-A79A-CB3A9A5045BA}"/>
              </a:ext>
            </a:extLst>
          </p:cNvPr>
          <p:cNvSpPr/>
          <p:nvPr/>
        </p:nvSpPr>
        <p:spPr>
          <a:xfrm>
            <a:off x="437825" y="1312728"/>
            <a:ext cx="11204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Se pueden clasificar los triángulos en paralelogramos y trapecios</a:t>
            </a:r>
            <a:endParaRPr lang="es-ES" b="1" dirty="0">
              <a:solidFill>
                <a:schemeClr val="tx1">
                  <a:lumMod val="50000"/>
                </a:schemeClr>
              </a:solidFill>
              <a:latin typeface="Handlee" panose="02000000000000000000" pitchFamily="2" charset="0"/>
            </a:endParaRPr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CLASIFICACIÓN CUADRILÁTEROS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88DF563D-0618-4E6A-BC9B-CC4F94B2E12E}"/>
              </a:ext>
            </a:extLst>
          </p:cNvPr>
          <p:cNvSpPr/>
          <p:nvPr/>
        </p:nvSpPr>
        <p:spPr>
          <a:xfrm>
            <a:off x="4890100" y="1970878"/>
            <a:ext cx="2411799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Trapecios</a:t>
            </a:r>
            <a:endParaRPr lang="es-ES" sz="1600" b="1" dirty="0"/>
          </a:p>
        </p:txBody>
      </p:sp>
      <p:sp>
        <p:nvSpPr>
          <p:cNvPr id="3" name="Trapecio 2">
            <a:extLst>
              <a:ext uri="{FF2B5EF4-FFF2-40B4-BE49-F238E27FC236}">
                <a16:creationId xmlns:a16="http://schemas.microsoft.com/office/drawing/2014/main" id="{D7F56183-1C65-4942-97E7-34E04755D123}"/>
              </a:ext>
            </a:extLst>
          </p:cNvPr>
          <p:cNvSpPr/>
          <p:nvPr/>
        </p:nvSpPr>
        <p:spPr>
          <a:xfrm>
            <a:off x="1036320" y="2945836"/>
            <a:ext cx="2327319" cy="1565204"/>
          </a:xfrm>
          <a:prstGeom prst="trapezoid">
            <a:avLst>
              <a:gd name="adj" fmla="val 4447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D4FA1692-F9F5-4A05-B1D7-31A765D6A656}"/>
              </a:ext>
            </a:extLst>
          </p:cNvPr>
          <p:cNvSpPr/>
          <p:nvPr/>
        </p:nvSpPr>
        <p:spPr>
          <a:xfrm>
            <a:off x="4557881" y="2976880"/>
            <a:ext cx="2062480" cy="1503680"/>
          </a:xfrm>
          <a:custGeom>
            <a:avLst/>
            <a:gdLst>
              <a:gd name="connsiteX0" fmla="*/ 0 w 2062480"/>
              <a:gd name="connsiteY0" fmla="*/ 1503680 h 1503680"/>
              <a:gd name="connsiteX1" fmla="*/ 2062480 w 2062480"/>
              <a:gd name="connsiteY1" fmla="*/ 1503680 h 1503680"/>
              <a:gd name="connsiteX2" fmla="*/ 2062480 w 2062480"/>
              <a:gd name="connsiteY2" fmla="*/ 0 h 1503680"/>
              <a:gd name="connsiteX3" fmla="*/ 1219200 w 2062480"/>
              <a:gd name="connsiteY3" fmla="*/ 0 h 1503680"/>
              <a:gd name="connsiteX4" fmla="*/ 0 w 2062480"/>
              <a:gd name="connsiteY4" fmla="*/ 1503680 h 150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2480" h="1503680">
                <a:moveTo>
                  <a:pt x="0" y="1503680"/>
                </a:moveTo>
                <a:lnTo>
                  <a:pt x="2062480" y="1503680"/>
                </a:lnTo>
                <a:lnTo>
                  <a:pt x="2062480" y="0"/>
                </a:lnTo>
                <a:lnTo>
                  <a:pt x="1219200" y="0"/>
                </a:lnTo>
                <a:lnTo>
                  <a:pt x="0" y="1503680"/>
                </a:ln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C5DE336C-2748-45E7-B4D9-EEE5EDEA662E}"/>
              </a:ext>
            </a:extLst>
          </p:cNvPr>
          <p:cNvSpPr/>
          <p:nvPr/>
        </p:nvSpPr>
        <p:spPr>
          <a:xfrm>
            <a:off x="8375215" y="3017520"/>
            <a:ext cx="2397760" cy="1452880"/>
          </a:xfrm>
          <a:custGeom>
            <a:avLst/>
            <a:gdLst>
              <a:gd name="connsiteX0" fmla="*/ 0 w 2397760"/>
              <a:gd name="connsiteY0" fmla="*/ 1452880 h 1452880"/>
              <a:gd name="connsiteX1" fmla="*/ 2397760 w 2397760"/>
              <a:gd name="connsiteY1" fmla="*/ 1452880 h 1452880"/>
              <a:gd name="connsiteX2" fmla="*/ 1940560 w 2397760"/>
              <a:gd name="connsiteY2" fmla="*/ 0 h 1452880"/>
              <a:gd name="connsiteX3" fmla="*/ 1127760 w 2397760"/>
              <a:gd name="connsiteY3" fmla="*/ 0 h 1452880"/>
              <a:gd name="connsiteX4" fmla="*/ 0 w 2397760"/>
              <a:gd name="connsiteY4" fmla="*/ 1452880 h 145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7760" h="1452880">
                <a:moveTo>
                  <a:pt x="0" y="1452880"/>
                </a:moveTo>
                <a:lnTo>
                  <a:pt x="2397760" y="1452880"/>
                </a:lnTo>
                <a:lnTo>
                  <a:pt x="1940560" y="0"/>
                </a:lnTo>
                <a:lnTo>
                  <a:pt x="1127760" y="0"/>
                </a:lnTo>
                <a:lnTo>
                  <a:pt x="0" y="1452880"/>
                </a:ln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8D92DAE-8926-40A4-8AF5-D38D402F2EA0}"/>
              </a:ext>
            </a:extLst>
          </p:cNvPr>
          <p:cNvSpPr/>
          <p:nvPr/>
        </p:nvSpPr>
        <p:spPr>
          <a:xfrm>
            <a:off x="1602201" y="4675390"/>
            <a:ext cx="1195556" cy="5847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Trapecio isósceles</a:t>
            </a:r>
            <a:endParaRPr lang="es-ES" sz="1600" b="1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16DEDE2C-E055-4E48-AF7D-133A139AE39C}"/>
              </a:ext>
            </a:extLst>
          </p:cNvPr>
          <p:cNvSpPr/>
          <p:nvPr/>
        </p:nvSpPr>
        <p:spPr>
          <a:xfrm>
            <a:off x="5139416" y="4655926"/>
            <a:ext cx="1300607" cy="5847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Trapecio rectángulo</a:t>
            </a:r>
            <a:endParaRPr lang="es-ES" sz="1600" b="1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0D2A4192-A29C-44DD-9A51-94570F730C80}"/>
              </a:ext>
            </a:extLst>
          </p:cNvPr>
          <p:cNvSpPr/>
          <p:nvPr/>
        </p:nvSpPr>
        <p:spPr>
          <a:xfrm>
            <a:off x="9143242" y="4675390"/>
            <a:ext cx="1300607" cy="5847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Trapecio escaleno</a:t>
            </a:r>
            <a:endParaRPr lang="es-ES" sz="1600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D696E3-D4D1-401A-8EB0-04605CE34365}"/>
              </a:ext>
            </a:extLst>
          </p:cNvPr>
          <p:cNvSpPr txBox="1"/>
          <p:nvPr/>
        </p:nvSpPr>
        <p:spPr>
          <a:xfrm>
            <a:off x="1423798" y="2583888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Base menor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734113F-9EEC-40FE-B145-0D59F7CF7DD2}"/>
              </a:ext>
            </a:extLst>
          </p:cNvPr>
          <p:cNvSpPr txBox="1"/>
          <p:nvPr/>
        </p:nvSpPr>
        <p:spPr>
          <a:xfrm>
            <a:off x="1362899" y="4155441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Base mayor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4E68EC9-A477-4D2E-9079-27D061CF96EE}"/>
              </a:ext>
            </a:extLst>
          </p:cNvPr>
          <p:cNvCxnSpPr/>
          <p:nvPr/>
        </p:nvCxnSpPr>
        <p:spPr>
          <a:xfrm>
            <a:off x="2645546" y="2945836"/>
            <a:ext cx="0" cy="1565204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F2F47C9-C753-45C1-ADAC-3AC92F92E696}"/>
              </a:ext>
            </a:extLst>
          </p:cNvPr>
          <p:cNvSpPr txBox="1"/>
          <p:nvPr/>
        </p:nvSpPr>
        <p:spPr>
          <a:xfrm>
            <a:off x="2472669" y="3574549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Altura</a:t>
            </a:r>
          </a:p>
        </p:txBody>
      </p:sp>
    </p:spTree>
    <p:extLst>
      <p:ext uri="{BB962C8B-B14F-4D97-AF65-F5344CB8AC3E}">
        <p14:creationId xmlns:p14="http://schemas.microsoft.com/office/powerpoint/2010/main" val="40155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" grpId="0" animBg="1"/>
      <p:bldP spid="10" grpId="0" animBg="1"/>
      <p:bldP spid="11" grpId="0" animBg="1"/>
      <p:bldP spid="22" grpId="0" animBg="1"/>
      <p:bldP spid="23" grpId="0" animBg="1"/>
      <p:bldP spid="24" grpId="0" animBg="1"/>
      <p:bldP spid="14" grpId="0"/>
      <p:bldP spid="15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5567596-9936-4D20-972D-A63E5CBE4BC4}"/>
              </a:ext>
            </a:extLst>
          </p:cNvPr>
          <p:cNvSpPr/>
          <p:nvPr/>
        </p:nvSpPr>
        <p:spPr>
          <a:xfrm>
            <a:off x="245633" y="217055"/>
            <a:ext cx="11711710" cy="6405418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524E9D-B48F-44C4-A79A-CB3A9A5045BA}"/>
              </a:ext>
            </a:extLst>
          </p:cNvPr>
          <p:cNvSpPr/>
          <p:nvPr/>
        </p:nvSpPr>
        <p:spPr>
          <a:xfrm>
            <a:off x="437825" y="1312728"/>
            <a:ext cx="11204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Handlee" panose="02000000000000000000" pitchFamily="2" charset="0"/>
              </a:rPr>
              <a:t>Los polígonos son porciones de espacio limitadas por líneas rectas que forman una figura plana</a:t>
            </a:r>
            <a:endParaRPr lang="es-ES" dirty="0">
              <a:solidFill>
                <a:schemeClr val="tx1">
                  <a:lumMod val="50000"/>
                </a:schemeClr>
              </a:solidFill>
              <a:latin typeface="Handlee" panose="02000000000000000000" pitchFamily="2" charset="0"/>
            </a:endParaRPr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DEFINICIÓN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1AB612ED-ED78-4402-8A70-1D4F36F16FC0}"/>
              </a:ext>
            </a:extLst>
          </p:cNvPr>
          <p:cNvSpPr/>
          <p:nvPr/>
        </p:nvSpPr>
        <p:spPr>
          <a:xfrm>
            <a:off x="2293368" y="2308079"/>
            <a:ext cx="2275705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Regulares</a:t>
            </a:r>
            <a:endParaRPr lang="es-ES" sz="3200" b="1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3A8A26D-3DEA-4847-AB78-4C9A821DA022}"/>
              </a:ext>
            </a:extLst>
          </p:cNvPr>
          <p:cNvSpPr/>
          <p:nvPr/>
        </p:nvSpPr>
        <p:spPr>
          <a:xfrm>
            <a:off x="7622928" y="2308078"/>
            <a:ext cx="2275705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Irregulares</a:t>
            </a:r>
            <a:endParaRPr lang="es-ES" sz="3200" b="1" dirty="0"/>
          </a:p>
        </p:txBody>
      </p:sp>
      <p:sp>
        <p:nvSpPr>
          <p:cNvPr id="18" name="Pentágono 17">
            <a:extLst>
              <a:ext uri="{FF2B5EF4-FFF2-40B4-BE49-F238E27FC236}">
                <a16:creationId xmlns:a16="http://schemas.microsoft.com/office/drawing/2014/main" id="{1024DE83-51DE-46B5-A911-29511C67F881}"/>
              </a:ext>
            </a:extLst>
          </p:cNvPr>
          <p:cNvSpPr/>
          <p:nvPr/>
        </p:nvSpPr>
        <p:spPr>
          <a:xfrm>
            <a:off x="2303415" y="3241874"/>
            <a:ext cx="2179782" cy="2313923"/>
          </a:xfrm>
          <a:prstGeom prst="pent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Forma libre: forma 2">
            <a:extLst>
              <a:ext uri="{FF2B5EF4-FFF2-40B4-BE49-F238E27FC236}">
                <a16:creationId xmlns:a16="http://schemas.microsoft.com/office/drawing/2014/main" id="{D91C378D-D88C-4775-99A1-7C3774F25D20}"/>
              </a:ext>
            </a:extLst>
          </p:cNvPr>
          <p:cNvSpPr/>
          <p:nvPr/>
        </p:nvSpPr>
        <p:spPr>
          <a:xfrm>
            <a:off x="7934036" y="3297383"/>
            <a:ext cx="2247890" cy="2247890"/>
          </a:xfrm>
          <a:custGeom>
            <a:avLst/>
            <a:gdLst>
              <a:gd name="connsiteX0" fmla="*/ 1256145 w 2253672"/>
              <a:gd name="connsiteY0" fmla="*/ 0 h 2706254"/>
              <a:gd name="connsiteX1" fmla="*/ 0 w 2253672"/>
              <a:gd name="connsiteY1" fmla="*/ 822036 h 2706254"/>
              <a:gd name="connsiteX2" fmla="*/ 350981 w 2253672"/>
              <a:gd name="connsiteY2" fmla="*/ 2706254 h 2706254"/>
              <a:gd name="connsiteX3" fmla="*/ 1884218 w 2253672"/>
              <a:gd name="connsiteY3" fmla="*/ 1524000 h 2706254"/>
              <a:gd name="connsiteX4" fmla="*/ 2253672 w 2253672"/>
              <a:gd name="connsiteY4" fmla="*/ 378691 h 2706254"/>
              <a:gd name="connsiteX5" fmla="*/ 1256145 w 2253672"/>
              <a:gd name="connsiteY5" fmla="*/ 0 h 2706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3672" h="2706254">
                <a:moveTo>
                  <a:pt x="1256145" y="0"/>
                </a:moveTo>
                <a:lnTo>
                  <a:pt x="0" y="822036"/>
                </a:lnTo>
                <a:lnTo>
                  <a:pt x="350981" y="2706254"/>
                </a:lnTo>
                <a:lnTo>
                  <a:pt x="1884218" y="1524000"/>
                </a:lnTo>
                <a:lnTo>
                  <a:pt x="2253672" y="378691"/>
                </a:lnTo>
                <a:lnTo>
                  <a:pt x="1256145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EDCA53C-55F1-49DE-B48E-AAE7D426F076}"/>
              </a:ext>
            </a:extLst>
          </p:cNvPr>
          <p:cNvSpPr/>
          <p:nvPr/>
        </p:nvSpPr>
        <p:spPr>
          <a:xfrm>
            <a:off x="2293367" y="5735192"/>
            <a:ext cx="22757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Lados y ángulos iguales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638C5B3-6651-4793-9E4F-0CD1506583D6}"/>
              </a:ext>
            </a:extLst>
          </p:cNvPr>
          <p:cNvSpPr/>
          <p:nvPr/>
        </p:nvSpPr>
        <p:spPr>
          <a:xfrm>
            <a:off x="7789181" y="5738539"/>
            <a:ext cx="22757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Lados y ángulos desiguales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39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7" grpId="0" animBg="1"/>
      <p:bldP spid="18" grpId="0" animBg="1"/>
      <p:bldP spid="3" grpId="0" animBg="1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DEFINICIÓN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1AB612ED-ED78-4402-8A70-1D4F36F16FC0}"/>
              </a:ext>
            </a:extLst>
          </p:cNvPr>
          <p:cNvSpPr/>
          <p:nvPr/>
        </p:nvSpPr>
        <p:spPr>
          <a:xfrm>
            <a:off x="2293368" y="2308079"/>
            <a:ext cx="2275705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Inscritos</a:t>
            </a:r>
            <a:endParaRPr lang="es-ES" sz="3200" b="1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3A8A26D-3DEA-4847-AB78-4C9A821DA022}"/>
              </a:ext>
            </a:extLst>
          </p:cNvPr>
          <p:cNvSpPr/>
          <p:nvPr/>
        </p:nvSpPr>
        <p:spPr>
          <a:xfrm>
            <a:off x="7622928" y="2308078"/>
            <a:ext cx="2657414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Circunscritos</a:t>
            </a:r>
            <a:endParaRPr lang="es-ES" sz="3200" b="1" dirty="0"/>
          </a:p>
        </p:txBody>
      </p:sp>
      <p:sp>
        <p:nvSpPr>
          <p:cNvPr id="18" name="Pentágono 17">
            <a:extLst>
              <a:ext uri="{FF2B5EF4-FFF2-40B4-BE49-F238E27FC236}">
                <a16:creationId xmlns:a16="http://schemas.microsoft.com/office/drawing/2014/main" id="{1024DE83-51DE-46B5-A911-29511C67F881}"/>
              </a:ext>
            </a:extLst>
          </p:cNvPr>
          <p:cNvSpPr/>
          <p:nvPr/>
        </p:nvSpPr>
        <p:spPr>
          <a:xfrm>
            <a:off x="2303415" y="3366163"/>
            <a:ext cx="2179782" cy="2179109"/>
          </a:xfrm>
          <a:prstGeom prst="pent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B16883F-F457-49AE-82EA-311DFD2B55C6}"/>
              </a:ext>
            </a:extLst>
          </p:cNvPr>
          <p:cNvSpPr/>
          <p:nvPr/>
        </p:nvSpPr>
        <p:spPr>
          <a:xfrm>
            <a:off x="2485748" y="3613212"/>
            <a:ext cx="1811044" cy="1932059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Pentágono 15">
            <a:extLst>
              <a:ext uri="{FF2B5EF4-FFF2-40B4-BE49-F238E27FC236}">
                <a16:creationId xmlns:a16="http://schemas.microsoft.com/office/drawing/2014/main" id="{C4EED07F-AAAD-4342-B8C8-479F58A4FA21}"/>
              </a:ext>
            </a:extLst>
          </p:cNvPr>
          <p:cNvSpPr/>
          <p:nvPr/>
        </p:nvSpPr>
        <p:spPr>
          <a:xfrm>
            <a:off x="7861744" y="3429000"/>
            <a:ext cx="2179782" cy="2179109"/>
          </a:xfrm>
          <a:prstGeom prst="pent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582240AD-0593-4F5E-9E57-D851E85C0204}"/>
              </a:ext>
            </a:extLst>
          </p:cNvPr>
          <p:cNvSpPr/>
          <p:nvPr/>
        </p:nvSpPr>
        <p:spPr>
          <a:xfrm>
            <a:off x="7821229" y="3411500"/>
            <a:ext cx="2308192" cy="2438884"/>
          </a:xfrm>
          <a:prstGeom prst="ellipse">
            <a:avLst/>
          </a:prstGeom>
          <a:noFill/>
          <a:ln w="38100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37B147EE-5F43-4861-BCCE-C0875DACB6BD}"/>
              </a:ext>
            </a:extLst>
          </p:cNvPr>
          <p:cNvSpPr/>
          <p:nvPr/>
        </p:nvSpPr>
        <p:spPr>
          <a:xfrm>
            <a:off x="3409237" y="4608082"/>
            <a:ext cx="45719" cy="45719"/>
          </a:xfrm>
          <a:prstGeom prst="ellipse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7048598-96F1-4227-8302-A866CB5AE758}"/>
              </a:ext>
            </a:extLst>
          </p:cNvPr>
          <p:cNvSpPr txBox="1"/>
          <p:nvPr/>
        </p:nvSpPr>
        <p:spPr>
          <a:xfrm>
            <a:off x="3417903" y="4221087"/>
            <a:ext cx="34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B4B2D82-8BF0-45F7-BC7E-42486D3676B6}"/>
              </a:ext>
            </a:extLst>
          </p:cNvPr>
          <p:cNvCxnSpPr>
            <a:cxnSpLocks/>
          </p:cNvCxnSpPr>
          <p:nvPr/>
        </p:nvCxnSpPr>
        <p:spPr>
          <a:xfrm flipH="1">
            <a:off x="2512382" y="4635143"/>
            <a:ext cx="915376" cy="2919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7D0ED96-8520-4BA2-AB3B-42214A4AFC12}"/>
              </a:ext>
            </a:extLst>
          </p:cNvPr>
          <p:cNvSpPr txBox="1"/>
          <p:nvPr/>
        </p:nvSpPr>
        <p:spPr>
          <a:xfrm>
            <a:off x="1010921" y="4841741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highlight>
                  <a:srgbClr val="EB79AD"/>
                </a:highlight>
              </a:rPr>
              <a:t>Apotema=radio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C0CC481-9C75-4A83-8119-D0FA29B9FB9B}"/>
              </a:ext>
            </a:extLst>
          </p:cNvPr>
          <p:cNvSpPr/>
          <p:nvPr/>
        </p:nvSpPr>
        <p:spPr>
          <a:xfrm>
            <a:off x="437825" y="1312728"/>
            <a:ext cx="11204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Handlee" panose="02000000000000000000" pitchFamily="2" charset="0"/>
              </a:rPr>
              <a:t>Los polígonos son porciones de espacio limitadas por líneas rectas que forman una figura plana</a:t>
            </a:r>
            <a:endParaRPr lang="es-ES" dirty="0">
              <a:solidFill>
                <a:schemeClr val="tx1">
                  <a:lumMod val="50000"/>
                </a:schemeClr>
              </a:solidFill>
              <a:latin typeface="Handle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74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7" grpId="0" animBg="1"/>
      <p:bldP spid="18" grpId="0" animBg="1"/>
      <p:bldP spid="5" grpId="0" animBg="1"/>
      <p:bldP spid="16" grpId="0" animBg="1"/>
      <p:bldP spid="15" grpId="0" animBg="1"/>
      <p:bldP spid="19" grpId="0" animBg="1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FE524E9D-B48F-44C4-A79A-CB3A9A5045BA}"/>
              </a:ext>
            </a:extLst>
          </p:cNvPr>
          <p:cNvSpPr/>
          <p:nvPr/>
        </p:nvSpPr>
        <p:spPr>
          <a:xfrm>
            <a:off x="437825" y="1312728"/>
            <a:ext cx="11204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Handlee" panose="02000000000000000000" pitchFamily="2" charset="0"/>
              </a:rPr>
              <a:t>Los polígonos se pueden clasificar dependiendo del número de lados que tengan</a:t>
            </a:r>
            <a:endParaRPr lang="es-ES" dirty="0">
              <a:solidFill>
                <a:schemeClr val="tx1">
                  <a:lumMod val="50000"/>
                </a:schemeClr>
              </a:solidFill>
              <a:latin typeface="Handlee" panose="02000000000000000000" pitchFamily="2" charset="0"/>
            </a:endParaRPr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TIPOS DE POLÍGONOS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A303D58-A426-4DF2-9F7E-F0E59ABAD11F}"/>
              </a:ext>
            </a:extLst>
          </p:cNvPr>
          <p:cNvSpPr/>
          <p:nvPr/>
        </p:nvSpPr>
        <p:spPr>
          <a:xfrm>
            <a:off x="961716" y="2638060"/>
            <a:ext cx="1195556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Triángulo</a:t>
            </a:r>
            <a:endParaRPr lang="es-ES" sz="1600" b="1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2ED99AF-E7BF-4100-AA59-5897EFC24F79}"/>
              </a:ext>
            </a:extLst>
          </p:cNvPr>
          <p:cNvSpPr/>
          <p:nvPr/>
        </p:nvSpPr>
        <p:spPr>
          <a:xfrm>
            <a:off x="3866193" y="2638060"/>
            <a:ext cx="1300607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Cuadrilátero</a:t>
            </a:r>
            <a:endParaRPr lang="es-ES" sz="1600" b="1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C3853EA-F8BE-4EF4-9289-1933D1BD7B83}"/>
              </a:ext>
            </a:extLst>
          </p:cNvPr>
          <p:cNvSpPr/>
          <p:nvPr/>
        </p:nvSpPr>
        <p:spPr>
          <a:xfrm>
            <a:off x="6875721" y="2657524"/>
            <a:ext cx="1300607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Pentágono</a:t>
            </a:r>
            <a:endParaRPr lang="es-ES" sz="1600" b="1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86E7A81E-3A13-4A1A-A8A2-1AEE2902A448}"/>
              </a:ext>
            </a:extLst>
          </p:cNvPr>
          <p:cNvSpPr/>
          <p:nvPr/>
        </p:nvSpPr>
        <p:spPr>
          <a:xfrm>
            <a:off x="9885249" y="2657524"/>
            <a:ext cx="1300607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Hexágono</a:t>
            </a:r>
            <a:endParaRPr lang="es-ES" sz="1600" b="1" dirty="0"/>
          </a:p>
        </p:txBody>
      </p:sp>
      <p:sp>
        <p:nvSpPr>
          <p:cNvPr id="7" name="Triángulo isósceles 6">
            <a:extLst>
              <a:ext uri="{FF2B5EF4-FFF2-40B4-BE49-F238E27FC236}">
                <a16:creationId xmlns:a16="http://schemas.microsoft.com/office/drawing/2014/main" id="{CB228401-B45D-4F1E-B5CA-017CCA2FC886}"/>
              </a:ext>
            </a:extLst>
          </p:cNvPr>
          <p:cNvSpPr/>
          <p:nvPr/>
        </p:nvSpPr>
        <p:spPr>
          <a:xfrm>
            <a:off x="787137" y="3352738"/>
            <a:ext cx="1259299" cy="1085603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37FD0BD-85B2-46AA-ADE0-70F8879C15FE}"/>
              </a:ext>
            </a:extLst>
          </p:cNvPr>
          <p:cNvSpPr/>
          <p:nvPr/>
        </p:nvSpPr>
        <p:spPr>
          <a:xfrm>
            <a:off x="3757457" y="3370955"/>
            <a:ext cx="1529020" cy="10896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Pentágono 8">
            <a:extLst>
              <a:ext uri="{FF2B5EF4-FFF2-40B4-BE49-F238E27FC236}">
                <a16:creationId xmlns:a16="http://schemas.microsoft.com/office/drawing/2014/main" id="{B5606323-5EFB-4199-88B0-332E74EFB1D1}"/>
              </a:ext>
            </a:extLst>
          </p:cNvPr>
          <p:cNvSpPr/>
          <p:nvPr/>
        </p:nvSpPr>
        <p:spPr>
          <a:xfrm>
            <a:off x="6997498" y="3353376"/>
            <a:ext cx="1178830" cy="1122695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Hexágono 10">
            <a:extLst>
              <a:ext uri="{FF2B5EF4-FFF2-40B4-BE49-F238E27FC236}">
                <a16:creationId xmlns:a16="http://schemas.microsoft.com/office/drawing/2014/main" id="{5E8D8767-475F-4FB6-94E1-098A5EFCAB83}"/>
              </a:ext>
            </a:extLst>
          </p:cNvPr>
          <p:cNvSpPr/>
          <p:nvPr/>
        </p:nvSpPr>
        <p:spPr>
          <a:xfrm>
            <a:off x="9885249" y="3353376"/>
            <a:ext cx="1300607" cy="1121213"/>
          </a:xfrm>
          <a:prstGeom prst="hex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156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176694" y="228599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FE524E9D-B48F-44C4-A79A-CB3A9A5045BA}"/>
              </a:ext>
            </a:extLst>
          </p:cNvPr>
          <p:cNvSpPr/>
          <p:nvPr/>
        </p:nvSpPr>
        <p:spPr>
          <a:xfrm>
            <a:off x="437825" y="1312728"/>
            <a:ext cx="11204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Handlee" panose="02000000000000000000" pitchFamily="2" charset="0"/>
              </a:rPr>
              <a:t>Los polígonos se pueden clasificar dependiendo del número de lados que tengan</a:t>
            </a:r>
            <a:endParaRPr lang="es-ES" dirty="0">
              <a:solidFill>
                <a:schemeClr val="tx1">
                  <a:lumMod val="50000"/>
                </a:schemeClr>
              </a:solidFill>
              <a:latin typeface="Handlee" panose="02000000000000000000" pitchFamily="2" charset="0"/>
            </a:endParaRPr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TIPOS DE POLÍGONOS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A4F17CAF-E8CB-4F8F-97FA-7735A95A70E3}"/>
              </a:ext>
            </a:extLst>
          </p:cNvPr>
          <p:cNvSpPr/>
          <p:nvPr/>
        </p:nvSpPr>
        <p:spPr>
          <a:xfrm>
            <a:off x="961716" y="2415098"/>
            <a:ext cx="1195556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Heptágono</a:t>
            </a:r>
            <a:endParaRPr lang="es-ES" sz="1600" b="1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22CF18E9-4E57-4FEB-91F8-E34FE95133C2}"/>
              </a:ext>
            </a:extLst>
          </p:cNvPr>
          <p:cNvSpPr/>
          <p:nvPr/>
        </p:nvSpPr>
        <p:spPr>
          <a:xfrm>
            <a:off x="3866193" y="2415098"/>
            <a:ext cx="1300607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Octógono</a:t>
            </a:r>
            <a:endParaRPr lang="es-ES" sz="1600" b="1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215E27FB-6642-4B6F-9DD8-7BAF720A6BDE}"/>
              </a:ext>
            </a:extLst>
          </p:cNvPr>
          <p:cNvSpPr/>
          <p:nvPr/>
        </p:nvSpPr>
        <p:spPr>
          <a:xfrm>
            <a:off x="6875721" y="2434562"/>
            <a:ext cx="1300607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Eneágono</a:t>
            </a:r>
            <a:endParaRPr lang="es-ES" sz="1600" b="1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F12AFB7A-C4E4-4AA9-A46A-C3A58D3D5C0B}"/>
              </a:ext>
            </a:extLst>
          </p:cNvPr>
          <p:cNvSpPr/>
          <p:nvPr/>
        </p:nvSpPr>
        <p:spPr>
          <a:xfrm>
            <a:off x="9885249" y="2434562"/>
            <a:ext cx="1300607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Decágono</a:t>
            </a:r>
            <a:endParaRPr lang="es-ES" sz="1600" b="1" dirty="0"/>
          </a:p>
        </p:txBody>
      </p:sp>
      <p:pic>
        <p:nvPicPr>
          <p:cNvPr id="2050" name="Picture 2" descr="tipo de formas matemáticas. polígonos triángulo, heptágono, hexágono,  pentágono, nonágono. ilustración vectorial 6683595 Vector en Vecteezy">
            <a:extLst>
              <a:ext uri="{FF2B5EF4-FFF2-40B4-BE49-F238E27FC236}">
                <a16:creationId xmlns:a16="http://schemas.microsoft.com/office/drawing/2014/main" id="{B7D5DB0E-7A59-41FF-AD22-5BAA9A1E95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6633" b="80000" l="9492" r="24434">
                        <a14:foregroundMark x1="16412" y1="56633" x2="16412" y2="56633"/>
                        <a14:foregroundMark x1="9492" y1="71020" x2="9492" y2="71020"/>
                        <a14:foregroundMark x1="17391" y1="79796" x2="17391" y2="797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45" t="53953" r="73735" b="17023"/>
          <a:stretch/>
        </p:blipFill>
        <p:spPr bwMode="auto">
          <a:xfrm>
            <a:off x="700423" y="3045693"/>
            <a:ext cx="1718142" cy="1642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tipo de formas matemáticas. polígonos triángulo, heptágono, hexágono,  pentágono, nonágono. ilustración vectorial 6683595 Vector en Vecteezy">
            <a:extLst>
              <a:ext uri="{FF2B5EF4-FFF2-40B4-BE49-F238E27FC236}">
                <a16:creationId xmlns:a16="http://schemas.microsoft.com/office/drawing/2014/main" id="{CBB40717-4D81-4435-8DF7-6B323FBC3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6020" b="80204" l="31660" r="46479">
                        <a14:foregroundMark x1="39375" y1="56224" x2="39375" y2="56224"/>
                        <a14:foregroundMark x1="46479" y1="63061" x2="46479" y2="63061"/>
                        <a14:foregroundMark x1="38273" y1="80204" x2="38273" y2="802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86" t="53701" r="51894" b="17275"/>
          <a:stretch/>
        </p:blipFill>
        <p:spPr bwMode="auto">
          <a:xfrm>
            <a:off x="3657425" y="3045692"/>
            <a:ext cx="1718142" cy="1642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tipo de formas matemáticas. polígonos triángulo, heptágono, hexágono,  pentágono, nonágono. ilustración vectorial 6683595 Vector en Vecteezy">
            <a:extLst>
              <a:ext uri="{FF2B5EF4-FFF2-40B4-BE49-F238E27FC236}">
                <a16:creationId xmlns:a16="http://schemas.microsoft.com/office/drawing/2014/main" id="{BD3D55C7-416D-46CB-914D-8B700D1A1C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6531" b="80408" l="53705" r="68708">
                        <a14:foregroundMark x1="61237" y1="56531" x2="61237" y2="56531"/>
                        <a14:foregroundMark x1="53705" y1="66633" x2="53705" y2="66633"/>
                        <a14:foregroundMark x1="62890" y1="80408" x2="62890" y2="804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369" t="54239" r="29411" b="16737"/>
          <a:stretch/>
        </p:blipFill>
        <p:spPr bwMode="auto">
          <a:xfrm>
            <a:off x="6738718" y="3135950"/>
            <a:ext cx="1718142" cy="1642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tipo de formas matemáticas. polígonos triángulo, heptágono, hexágono,  pentágono, nonágono. ilustración vectorial 6683595 Vector en Vecteezy">
            <a:extLst>
              <a:ext uri="{FF2B5EF4-FFF2-40B4-BE49-F238E27FC236}">
                <a16:creationId xmlns:a16="http://schemas.microsoft.com/office/drawing/2014/main" id="{375270E0-5861-4363-A1E2-723566EE51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56" t="54793" r="7924" b="16183"/>
          <a:stretch/>
        </p:blipFill>
        <p:spPr bwMode="auto">
          <a:xfrm>
            <a:off x="9695720" y="3263700"/>
            <a:ext cx="1718142" cy="1642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38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5567596-9936-4D20-972D-A63E5CBE4BC4}"/>
              </a:ext>
            </a:extLst>
          </p:cNvPr>
          <p:cNvSpPr/>
          <p:nvPr/>
        </p:nvSpPr>
        <p:spPr>
          <a:xfrm>
            <a:off x="245633" y="217055"/>
            <a:ext cx="11711710" cy="6405418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524E9D-B48F-44C4-A79A-CB3A9A5045BA}"/>
              </a:ext>
            </a:extLst>
          </p:cNvPr>
          <p:cNvSpPr/>
          <p:nvPr/>
        </p:nvSpPr>
        <p:spPr>
          <a:xfrm>
            <a:off x="437825" y="1312728"/>
            <a:ext cx="11204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Se pueden clasificar los triángulos según el tamaño de sus </a:t>
            </a:r>
            <a:r>
              <a:rPr lang="es-ES" b="1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lados</a:t>
            </a:r>
            <a:r>
              <a:rPr lang="es-ES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 o según sus </a:t>
            </a:r>
            <a:r>
              <a:rPr lang="es-ES" b="1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ángulos</a:t>
            </a:r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CLASIFICACIÓN TRIÁNGULOS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88DF563D-0618-4E6A-BC9B-CC4F94B2E12E}"/>
              </a:ext>
            </a:extLst>
          </p:cNvPr>
          <p:cNvSpPr/>
          <p:nvPr/>
        </p:nvSpPr>
        <p:spPr>
          <a:xfrm>
            <a:off x="4890100" y="1872652"/>
            <a:ext cx="2411799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Según el lado</a:t>
            </a:r>
            <a:endParaRPr lang="es-ES" sz="1600" b="1" dirty="0"/>
          </a:p>
        </p:txBody>
      </p:sp>
      <p:sp>
        <p:nvSpPr>
          <p:cNvPr id="3" name="Triángulo isósceles 2">
            <a:extLst>
              <a:ext uri="{FF2B5EF4-FFF2-40B4-BE49-F238E27FC236}">
                <a16:creationId xmlns:a16="http://schemas.microsoft.com/office/drawing/2014/main" id="{F54DEDD6-5ABA-4101-93D3-329F40FCB270}"/>
              </a:ext>
            </a:extLst>
          </p:cNvPr>
          <p:cNvSpPr/>
          <p:nvPr/>
        </p:nvSpPr>
        <p:spPr>
          <a:xfrm>
            <a:off x="1331650" y="2773116"/>
            <a:ext cx="2175029" cy="18750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Triángulo isósceles 35">
            <a:extLst>
              <a:ext uri="{FF2B5EF4-FFF2-40B4-BE49-F238E27FC236}">
                <a16:creationId xmlns:a16="http://schemas.microsoft.com/office/drawing/2014/main" id="{1B8C458B-B7BC-4120-9D87-F51BA78624F4}"/>
              </a:ext>
            </a:extLst>
          </p:cNvPr>
          <p:cNvSpPr/>
          <p:nvPr/>
        </p:nvSpPr>
        <p:spPr>
          <a:xfrm>
            <a:off x="5486400" y="2773116"/>
            <a:ext cx="1225118" cy="18750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id="{4AFCC92D-C825-42E3-8C9B-86F2015BB97F}"/>
              </a:ext>
            </a:extLst>
          </p:cNvPr>
          <p:cNvSpPr/>
          <p:nvPr/>
        </p:nvSpPr>
        <p:spPr>
          <a:xfrm>
            <a:off x="8273988" y="3071674"/>
            <a:ext cx="2370338" cy="1535837"/>
          </a:xfrm>
          <a:custGeom>
            <a:avLst/>
            <a:gdLst>
              <a:gd name="connsiteX0" fmla="*/ 0 w 2370338"/>
              <a:gd name="connsiteY0" fmla="*/ 1535837 h 1535837"/>
              <a:gd name="connsiteX1" fmla="*/ 1846556 w 2370338"/>
              <a:gd name="connsiteY1" fmla="*/ 0 h 1535837"/>
              <a:gd name="connsiteX2" fmla="*/ 2370338 w 2370338"/>
              <a:gd name="connsiteY2" fmla="*/ 1518081 h 1535837"/>
              <a:gd name="connsiteX3" fmla="*/ 0 w 2370338"/>
              <a:gd name="connsiteY3" fmla="*/ 1535837 h 1535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338" h="1535837">
                <a:moveTo>
                  <a:pt x="0" y="1535837"/>
                </a:moveTo>
                <a:lnTo>
                  <a:pt x="1846556" y="0"/>
                </a:lnTo>
                <a:lnTo>
                  <a:pt x="2370338" y="1518081"/>
                </a:lnTo>
                <a:lnTo>
                  <a:pt x="0" y="15358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7F04C85-BF15-49D8-902B-0B1B8BC5752D}"/>
              </a:ext>
            </a:extLst>
          </p:cNvPr>
          <p:cNvSpPr/>
          <p:nvPr/>
        </p:nvSpPr>
        <p:spPr>
          <a:xfrm>
            <a:off x="1724568" y="4925602"/>
            <a:ext cx="13891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Equilátero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8C81D642-7A42-4E22-B92D-620AC863DE73}"/>
              </a:ext>
            </a:extLst>
          </p:cNvPr>
          <p:cNvSpPr/>
          <p:nvPr/>
        </p:nvSpPr>
        <p:spPr>
          <a:xfrm>
            <a:off x="5451764" y="4975596"/>
            <a:ext cx="13891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Isósceles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A7ECC625-4100-44AB-8DDA-135B6E8E3AC8}"/>
              </a:ext>
            </a:extLst>
          </p:cNvPr>
          <p:cNvSpPr/>
          <p:nvPr/>
        </p:nvSpPr>
        <p:spPr>
          <a:xfrm>
            <a:off x="8871147" y="5016713"/>
            <a:ext cx="13891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Escaleno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6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" grpId="0" animBg="1"/>
      <p:bldP spid="36" grpId="0" animBg="1"/>
      <p:bldP spid="8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5567596-9936-4D20-972D-A63E5CBE4BC4}"/>
              </a:ext>
            </a:extLst>
          </p:cNvPr>
          <p:cNvSpPr/>
          <p:nvPr/>
        </p:nvSpPr>
        <p:spPr>
          <a:xfrm>
            <a:off x="227853" y="217055"/>
            <a:ext cx="11711710" cy="6405418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524E9D-B48F-44C4-A79A-CB3A9A5045BA}"/>
              </a:ext>
            </a:extLst>
          </p:cNvPr>
          <p:cNvSpPr/>
          <p:nvPr/>
        </p:nvSpPr>
        <p:spPr>
          <a:xfrm>
            <a:off x="437825" y="1312728"/>
            <a:ext cx="11204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Se pueden clasificar los triángulos según el tamaño de sus </a:t>
            </a:r>
            <a:r>
              <a:rPr lang="es-ES" b="1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lados</a:t>
            </a:r>
            <a:r>
              <a:rPr lang="es-ES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 o según sus </a:t>
            </a:r>
            <a:r>
              <a:rPr lang="es-ES" b="1" dirty="0">
                <a:solidFill>
                  <a:schemeClr val="tx1">
                    <a:lumMod val="50000"/>
                  </a:schemeClr>
                </a:solidFill>
                <a:latin typeface="Handlee" panose="02000000000000000000" pitchFamily="2" charset="0"/>
              </a:rPr>
              <a:t>ángulos</a:t>
            </a:r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CLASIFICACIÓN TRIÁNGULOS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88DF563D-0618-4E6A-BC9B-CC4F94B2E12E}"/>
              </a:ext>
            </a:extLst>
          </p:cNvPr>
          <p:cNvSpPr/>
          <p:nvPr/>
        </p:nvSpPr>
        <p:spPr>
          <a:xfrm>
            <a:off x="4890100" y="1872652"/>
            <a:ext cx="2411799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ndlee" panose="02000000000000000000" pitchFamily="2" charset="0"/>
              </a:rPr>
              <a:t>Según el ángulo</a:t>
            </a:r>
            <a:endParaRPr lang="es-ES" sz="1600" b="1" dirty="0"/>
          </a:p>
        </p:txBody>
      </p:sp>
      <p:sp>
        <p:nvSpPr>
          <p:cNvPr id="3" name="Triángulo rectángulo 2">
            <a:extLst>
              <a:ext uri="{FF2B5EF4-FFF2-40B4-BE49-F238E27FC236}">
                <a16:creationId xmlns:a16="http://schemas.microsoft.com/office/drawing/2014/main" id="{CA6DBC9F-0F05-44E7-9CE2-39A7B56B4F9C}"/>
              </a:ext>
            </a:extLst>
          </p:cNvPr>
          <p:cNvSpPr/>
          <p:nvPr/>
        </p:nvSpPr>
        <p:spPr>
          <a:xfrm>
            <a:off x="1168104" y="3009530"/>
            <a:ext cx="2006353" cy="200635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93354E2C-41EE-4798-A741-C5A245ED9225}"/>
              </a:ext>
            </a:extLst>
          </p:cNvPr>
          <p:cNvSpPr/>
          <p:nvPr/>
        </p:nvSpPr>
        <p:spPr>
          <a:xfrm>
            <a:off x="4890100" y="2873148"/>
            <a:ext cx="2503503" cy="2142736"/>
          </a:xfrm>
          <a:custGeom>
            <a:avLst/>
            <a:gdLst>
              <a:gd name="connsiteX0" fmla="*/ 0 w 2032986"/>
              <a:gd name="connsiteY0" fmla="*/ 1740023 h 1740023"/>
              <a:gd name="connsiteX1" fmla="*/ 2032986 w 2032986"/>
              <a:gd name="connsiteY1" fmla="*/ 0 h 1740023"/>
              <a:gd name="connsiteX2" fmla="*/ 1305017 w 2032986"/>
              <a:gd name="connsiteY2" fmla="*/ 1740023 h 1740023"/>
              <a:gd name="connsiteX3" fmla="*/ 0 w 2032986"/>
              <a:gd name="connsiteY3" fmla="*/ 1740023 h 1740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986" h="1740023">
                <a:moveTo>
                  <a:pt x="0" y="1740023"/>
                </a:moveTo>
                <a:lnTo>
                  <a:pt x="2032986" y="0"/>
                </a:lnTo>
                <a:lnTo>
                  <a:pt x="1305017" y="1740023"/>
                </a:lnTo>
                <a:lnTo>
                  <a:pt x="0" y="174002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D1651577-289E-4ABB-B032-DBFDF35BCFE0}"/>
              </a:ext>
            </a:extLst>
          </p:cNvPr>
          <p:cNvSpPr/>
          <p:nvPr/>
        </p:nvSpPr>
        <p:spPr>
          <a:xfrm>
            <a:off x="8558073" y="3133818"/>
            <a:ext cx="2904691" cy="1882066"/>
          </a:xfrm>
          <a:custGeom>
            <a:avLst/>
            <a:gdLst>
              <a:gd name="connsiteX0" fmla="*/ 0 w 2370338"/>
              <a:gd name="connsiteY0" fmla="*/ 1535837 h 1535837"/>
              <a:gd name="connsiteX1" fmla="*/ 1846556 w 2370338"/>
              <a:gd name="connsiteY1" fmla="*/ 0 h 1535837"/>
              <a:gd name="connsiteX2" fmla="*/ 2370338 w 2370338"/>
              <a:gd name="connsiteY2" fmla="*/ 1518081 h 1535837"/>
              <a:gd name="connsiteX3" fmla="*/ 0 w 2370338"/>
              <a:gd name="connsiteY3" fmla="*/ 1535837 h 1535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338" h="1535837">
                <a:moveTo>
                  <a:pt x="0" y="1535837"/>
                </a:moveTo>
                <a:lnTo>
                  <a:pt x="1846556" y="0"/>
                </a:lnTo>
                <a:lnTo>
                  <a:pt x="2370338" y="1518081"/>
                </a:lnTo>
                <a:lnTo>
                  <a:pt x="0" y="15358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903F5D4-91A6-451D-9EAE-33C9E11BF046}"/>
              </a:ext>
            </a:extLst>
          </p:cNvPr>
          <p:cNvSpPr/>
          <p:nvPr/>
        </p:nvSpPr>
        <p:spPr>
          <a:xfrm>
            <a:off x="1168104" y="4777740"/>
            <a:ext cx="252183" cy="23814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írculo parcial 11">
            <a:extLst>
              <a:ext uri="{FF2B5EF4-FFF2-40B4-BE49-F238E27FC236}">
                <a16:creationId xmlns:a16="http://schemas.microsoft.com/office/drawing/2014/main" id="{AEDA8AAE-5A89-4EE7-8947-369AD9BB9124}"/>
              </a:ext>
            </a:extLst>
          </p:cNvPr>
          <p:cNvSpPr/>
          <p:nvPr/>
        </p:nvSpPr>
        <p:spPr>
          <a:xfrm rot="10800000">
            <a:off x="6318885" y="4831089"/>
            <a:ext cx="369588" cy="369588"/>
          </a:xfrm>
          <a:prstGeom prst="pie">
            <a:avLst>
              <a:gd name="adj1" fmla="val 0"/>
              <a:gd name="adj2" fmla="val 662173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" name="Círculo parcial 16">
            <a:extLst>
              <a:ext uri="{FF2B5EF4-FFF2-40B4-BE49-F238E27FC236}">
                <a16:creationId xmlns:a16="http://schemas.microsoft.com/office/drawing/2014/main" id="{9C44F141-A617-420E-88A2-5DA6795123AA}"/>
              </a:ext>
            </a:extLst>
          </p:cNvPr>
          <p:cNvSpPr/>
          <p:nvPr/>
        </p:nvSpPr>
        <p:spPr>
          <a:xfrm rot="10800000">
            <a:off x="11278125" y="4808229"/>
            <a:ext cx="369588" cy="369588"/>
          </a:xfrm>
          <a:prstGeom prst="pie">
            <a:avLst>
              <a:gd name="adj1" fmla="val 0"/>
              <a:gd name="adj2" fmla="val 434286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8" name="Círculo parcial 17">
            <a:extLst>
              <a:ext uri="{FF2B5EF4-FFF2-40B4-BE49-F238E27FC236}">
                <a16:creationId xmlns:a16="http://schemas.microsoft.com/office/drawing/2014/main" id="{D548FC91-31EC-4626-A54A-83D8319B5754}"/>
              </a:ext>
            </a:extLst>
          </p:cNvPr>
          <p:cNvSpPr/>
          <p:nvPr/>
        </p:nvSpPr>
        <p:spPr>
          <a:xfrm rot="17253868">
            <a:off x="8373278" y="4831088"/>
            <a:ext cx="369588" cy="369588"/>
          </a:xfrm>
          <a:prstGeom prst="pie">
            <a:avLst>
              <a:gd name="adj1" fmla="val 1946179"/>
              <a:gd name="adj2" fmla="val 434286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9" name="Círculo parcial 18">
            <a:extLst>
              <a:ext uri="{FF2B5EF4-FFF2-40B4-BE49-F238E27FC236}">
                <a16:creationId xmlns:a16="http://schemas.microsoft.com/office/drawing/2014/main" id="{8ED7F25A-EE6B-495C-9379-12469802E8EA}"/>
              </a:ext>
            </a:extLst>
          </p:cNvPr>
          <p:cNvSpPr/>
          <p:nvPr/>
        </p:nvSpPr>
        <p:spPr>
          <a:xfrm rot="3785454">
            <a:off x="10633105" y="2949024"/>
            <a:ext cx="369588" cy="369588"/>
          </a:xfrm>
          <a:prstGeom prst="pie">
            <a:avLst>
              <a:gd name="adj1" fmla="val 461482"/>
              <a:gd name="adj2" fmla="val 464741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8E016E0-7DD5-4E0B-B989-DD88ED182913}"/>
              </a:ext>
            </a:extLst>
          </p:cNvPr>
          <p:cNvSpPr/>
          <p:nvPr/>
        </p:nvSpPr>
        <p:spPr>
          <a:xfrm>
            <a:off x="1477819" y="5200678"/>
            <a:ext cx="13891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Rectángulo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4B083ADA-285B-4D26-B87F-42359069F26E}"/>
              </a:ext>
            </a:extLst>
          </p:cNvPr>
          <p:cNvSpPr/>
          <p:nvPr/>
        </p:nvSpPr>
        <p:spPr>
          <a:xfrm>
            <a:off x="4998721" y="5250672"/>
            <a:ext cx="15954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Obtusángulo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06C4D896-E021-4242-8CF8-9546DC7DB60A}"/>
              </a:ext>
            </a:extLst>
          </p:cNvPr>
          <p:cNvSpPr/>
          <p:nvPr/>
        </p:nvSpPr>
        <p:spPr>
          <a:xfrm>
            <a:off x="9569278" y="5200515"/>
            <a:ext cx="13891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Acutángulo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63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" grpId="0" animBg="1"/>
      <p:bldP spid="5" grpId="0" animBg="1"/>
      <p:bldP spid="10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5567596-9936-4D20-972D-A63E5CBE4BC4}"/>
              </a:ext>
            </a:extLst>
          </p:cNvPr>
          <p:cNvSpPr/>
          <p:nvPr/>
        </p:nvSpPr>
        <p:spPr>
          <a:xfrm>
            <a:off x="245633" y="217055"/>
            <a:ext cx="11711710" cy="6405418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ELEMENTOS DEL TRIÁNGULO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2601C139-8168-491E-9A1E-377FC648EC2A}"/>
              </a:ext>
            </a:extLst>
          </p:cNvPr>
          <p:cNvSpPr/>
          <p:nvPr/>
        </p:nvSpPr>
        <p:spPr>
          <a:xfrm>
            <a:off x="3414576" y="1873058"/>
            <a:ext cx="5161280" cy="3484880"/>
          </a:xfrm>
          <a:prstGeom prst="triangle">
            <a:avLst>
              <a:gd name="adj" fmla="val 696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DE1095E-A69A-4A37-9876-F597BD1319E3}"/>
              </a:ext>
            </a:extLst>
          </p:cNvPr>
          <p:cNvSpPr txBox="1"/>
          <p:nvPr/>
        </p:nvSpPr>
        <p:spPr>
          <a:xfrm>
            <a:off x="3044144" y="5173272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E32A2B1-7578-45EC-8DAD-ED26EF6EABA8}"/>
              </a:ext>
            </a:extLst>
          </p:cNvPr>
          <p:cNvSpPr txBox="1"/>
          <p:nvPr/>
        </p:nvSpPr>
        <p:spPr>
          <a:xfrm>
            <a:off x="8646160" y="518811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16C43A8-DC0F-4796-B6C2-2579C39E86D3}"/>
              </a:ext>
            </a:extLst>
          </p:cNvPr>
          <p:cNvSpPr txBox="1"/>
          <p:nvPr/>
        </p:nvSpPr>
        <p:spPr>
          <a:xfrm>
            <a:off x="6878320" y="1433852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FBDE55C-8978-4CDD-9696-3FCDBE0FFF45}"/>
              </a:ext>
            </a:extLst>
          </p:cNvPr>
          <p:cNvSpPr txBox="1"/>
          <p:nvPr/>
        </p:nvSpPr>
        <p:spPr>
          <a:xfrm>
            <a:off x="7829584" y="323509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E0968E4-69C3-4524-A913-462854EF1199}"/>
              </a:ext>
            </a:extLst>
          </p:cNvPr>
          <p:cNvSpPr txBox="1"/>
          <p:nvPr/>
        </p:nvSpPr>
        <p:spPr>
          <a:xfrm>
            <a:off x="4761264" y="3265184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8F6F563-9331-4ED6-8271-E842973BBA58}"/>
              </a:ext>
            </a:extLst>
          </p:cNvPr>
          <p:cNvSpPr txBox="1"/>
          <p:nvPr/>
        </p:nvSpPr>
        <p:spPr>
          <a:xfrm>
            <a:off x="6341419" y="535793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59CC1F40-AF2E-4BFB-8416-F67A9F6DD139}"/>
              </a:ext>
            </a:extLst>
          </p:cNvPr>
          <p:cNvCxnSpPr>
            <a:cxnSpLocks/>
          </p:cNvCxnSpPr>
          <p:nvPr/>
        </p:nvCxnSpPr>
        <p:spPr>
          <a:xfrm flipV="1">
            <a:off x="6096000" y="1270002"/>
            <a:ext cx="0" cy="473455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79F8350-CE5E-4E07-9B7D-F23DB1AA90CC}"/>
              </a:ext>
            </a:extLst>
          </p:cNvPr>
          <p:cNvCxnSpPr>
            <a:cxnSpLocks/>
          </p:cNvCxnSpPr>
          <p:nvPr/>
        </p:nvCxnSpPr>
        <p:spPr>
          <a:xfrm flipV="1">
            <a:off x="2752436" y="3315984"/>
            <a:ext cx="5823420" cy="230120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04349C9-2BBF-42B9-A30F-F0C661E0315D}"/>
              </a:ext>
            </a:extLst>
          </p:cNvPr>
          <p:cNvCxnSpPr>
            <a:cxnSpLocks/>
          </p:cNvCxnSpPr>
          <p:nvPr/>
        </p:nvCxnSpPr>
        <p:spPr>
          <a:xfrm>
            <a:off x="3542908" y="1981200"/>
            <a:ext cx="4503812" cy="41262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558D9E5-751D-4FDF-8B6A-D07E5E92FECD}"/>
              </a:ext>
            </a:extLst>
          </p:cNvPr>
          <p:cNvSpPr txBox="1"/>
          <p:nvPr/>
        </p:nvSpPr>
        <p:spPr>
          <a:xfrm>
            <a:off x="5358868" y="6099976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Mediatriz c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68770AB6-21D9-439E-9A66-5E208E123FC1}"/>
              </a:ext>
            </a:extLst>
          </p:cNvPr>
          <p:cNvSpPr txBox="1"/>
          <p:nvPr/>
        </p:nvSpPr>
        <p:spPr>
          <a:xfrm>
            <a:off x="8407792" y="3148661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Mediatriz 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2FFCE43-15BD-4F9B-BF5E-5CEEECAC1E95}"/>
              </a:ext>
            </a:extLst>
          </p:cNvPr>
          <p:cNvSpPr txBox="1"/>
          <p:nvPr/>
        </p:nvSpPr>
        <p:spPr>
          <a:xfrm>
            <a:off x="2640863" y="1672740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Mediatriz b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9A5E757-AF0E-4872-9473-C857B2ECA7C6}"/>
              </a:ext>
            </a:extLst>
          </p:cNvPr>
          <p:cNvSpPr txBox="1"/>
          <p:nvPr/>
        </p:nvSpPr>
        <p:spPr>
          <a:xfrm>
            <a:off x="6051952" y="4183073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F7C257"/>
                </a:highlight>
              </a:rPr>
              <a:t>Circuncentro</a:t>
            </a:r>
          </a:p>
        </p:txBody>
      </p:sp>
    </p:spTree>
    <p:extLst>
      <p:ext uri="{BB962C8B-B14F-4D97-AF65-F5344CB8AC3E}">
        <p14:creationId xmlns:p14="http://schemas.microsoft.com/office/powerpoint/2010/main" val="306420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40" grpId="0"/>
      <p:bldP spid="41" grpId="0"/>
      <p:bldP spid="42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olls engineering drawings and tools 1048071 Stock Photo at Vecteezy">
            <a:extLst>
              <a:ext uri="{FF2B5EF4-FFF2-40B4-BE49-F238E27FC236}">
                <a16:creationId xmlns:a16="http://schemas.microsoft.com/office/drawing/2014/main" id="{0BD67C42-182D-4EAF-9162-4AE0798BD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8000"/>
                    </a14:imgEffect>
                    <a14:imgEffect>
                      <a14:saturation sat="47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531" b="3550"/>
          <a:stretch/>
        </p:blipFill>
        <p:spPr bwMode="auto">
          <a:xfrm>
            <a:off x="234657" y="221672"/>
            <a:ext cx="11726434" cy="640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5567596-9936-4D20-972D-A63E5CBE4BC4}"/>
              </a:ext>
            </a:extLst>
          </p:cNvPr>
          <p:cNvSpPr/>
          <p:nvPr/>
        </p:nvSpPr>
        <p:spPr>
          <a:xfrm>
            <a:off x="245633" y="217055"/>
            <a:ext cx="11711710" cy="6405418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8" name="Picture 4" descr="Tu centro de estudios en Valencia - Academia La llibreta">
            <a:extLst>
              <a:ext uri="{FF2B5EF4-FFF2-40B4-BE49-F238E27FC236}">
                <a16:creationId xmlns:a16="http://schemas.microsoft.com/office/drawing/2014/main" id="{0C7B7B0D-39E7-4942-A12B-85A4ABBA8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76" y="450441"/>
            <a:ext cx="958143" cy="7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7F246805-22E5-48D8-81C5-BE0ED6F6D94D}"/>
              </a:ext>
            </a:extLst>
          </p:cNvPr>
          <p:cNvSpPr/>
          <p:nvPr/>
        </p:nvSpPr>
        <p:spPr>
          <a:xfrm>
            <a:off x="2752436" y="720040"/>
            <a:ext cx="63269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highlight>
                  <a:srgbClr val="FFFFFF"/>
                </a:highlight>
                <a:latin typeface="Handlee" panose="02000000000000000000" pitchFamily="2" charset="0"/>
              </a:rPr>
              <a:t>ELEMENTOS DEL TRIÁNGULO</a:t>
            </a:r>
            <a:endParaRPr lang="es-ES" sz="2000" dirty="0">
              <a:highlight>
                <a:srgbClr val="FFFFFF"/>
              </a:highlight>
              <a:latin typeface="Handlee" panose="02000000000000000000" pitchFamily="2" charset="0"/>
            </a:endParaRP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2601C139-8168-491E-9A1E-377FC648EC2A}"/>
              </a:ext>
            </a:extLst>
          </p:cNvPr>
          <p:cNvSpPr/>
          <p:nvPr/>
        </p:nvSpPr>
        <p:spPr>
          <a:xfrm>
            <a:off x="3414576" y="1873058"/>
            <a:ext cx="5161280" cy="3484880"/>
          </a:xfrm>
          <a:prstGeom prst="triangle">
            <a:avLst>
              <a:gd name="adj" fmla="val 696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DE1095E-A69A-4A37-9876-F597BD1319E3}"/>
              </a:ext>
            </a:extLst>
          </p:cNvPr>
          <p:cNvSpPr txBox="1"/>
          <p:nvPr/>
        </p:nvSpPr>
        <p:spPr>
          <a:xfrm>
            <a:off x="3044144" y="5173272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E32A2B1-7578-45EC-8DAD-ED26EF6EABA8}"/>
              </a:ext>
            </a:extLst>
          </p:cNvPr>
          <p:cNvSpPr txBox="1"/>
          <p:nvPr/>
        </p:nvSpPr>
        <p:spPr>
          <a:xfrm>
            <a:off x="8646160" y="518811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16C43A8-DC0F-4796-B6C2-2579C39E86D3}"/>
              </a:ext>
            </a:extLst>
          </p:cNvPr>
          <p:cNvSpPr txBox="1"/>
          <p:nvPr/>
        </p:nvSpPr>
        <p:spPr>
          <a:xfrm>
            <a:off x="6878320" y="1433852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FBDE55C-8978-4CDD-9696-3FCDBE0FFF45}"/>
              </a:ext>
            </a:extLst>
          </p:cNvPr>
          <p:cNvSpPr txBox="1"/>
          <p:nvPr/>
        </p:nvSpPr>
        <p:spPr>
          <a:xfrm>
            <a:off x="7829584" y="323509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E0968E4-69C3-4524-A913-462854EF1199}"/>
              </a:ext>
            </a:extLst>
          </p:cNvPr>
          <p:cNvSpPr txBox="1"/>
          <p:nvPr/>
        </p:nvSpPr>
        <p:spPr>
          <a:xfrm>
            <a:off x="4761264" y="3265184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8F6F563-9331-4ED6-8271-E842973BBA58}"/>
              </a:ext>
            </a:extLst>
          </p:cNvPr>
          <p:cNvSpPr txBox="1"/>
          <p:nvPr/>
        </p:nvSpPr>
        <p:spPr>
          <a:xfrm>
            <a:off x="6341419" y="5357938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59CC1F40-AF2E-4BFB-8416-F67A9F6DD139}"/>
              </a:ext>
            </a:extLst>
          </p:cNvPr>
          <p:cNvCxnSpPr>
            <a:cxnSpLocks/>
            <a:endCxn id="5" idx="0"/>
          </p:cNvCxnSpPr>
          <p:nvPr/>
        </p:nvCxnSpPr>
        <p:spPr>
          <a:xfrm flipV="1">
            <a:off x="6096000" y="1873058"/>
            <a:ext cx="915214" cy="34848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79F8350-CE5E-4E07-9B7D-F23DB1AA90CC}"/>
              </a:ext>
            </a:extLst>
          </p:cNvPr>
          <p:cNvCxnSpPr>
            <a:cxnSpLocks/>
            <a:endCxn id="5" idx="5"/>
          </p:cNvCxnSpPr>
          <p:nvPr/>
        </p:nvCxnSpPr>
        <p:spPr>
          <a:xfrm flipV="1">
            <a:off x="3410828" y="3615498"/>
            <a:ext cx="4382707" cy="17424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04349C9-2BBF-42B9-A30F-F0C661E0315D}"/>
              </a:ext>
            </a:extLst>
          </p:cNvPr>
          <p:cNvCxnSpPr>
            <a:cxnSpLocks/>
            <a:stCxn id="5" idx="1"/>
            <a:endCxn id="5" idx="4"/>
          </p:cNvCxnSpPr>
          <p:nvPr/>
        </p:nvCxnSpPr>
        <p:spPr>
          <a:xfrm>
            <a:off x="5212895" y="3615498"/>
            <a:ext cx="3362961" cy="17424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558D9E5-751D-4FDF-8B6A-D07E5E92FECD}"/>
              </a:ext>
            </a:extLst>
          </p:cNvPr>
          <p:cNvSpPr txBox="1"/>
          <p:nvPr/>
        </p:nvSpPr>
        <p:spPr>
          <a:xfrm>
            <a:off x="5138793" y="5497762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Mediana c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68770AB6-21D9-439E-9A66-5E208E123FC1}"/>
              </a:ext>
            </a:extLst>
          </p:cNvPr>
          <p:cNvSpPr txBox="1"/>
          <p:nvPr/>
        </p:nvSpPr>
        <p:spPr>
          <a:xfrm>
            <a:off x="7793535" y="3587394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Mediana 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2FFCE43-15BD-4F9B-BF5E-5CEEECAC1E95}"/>
              </a:ext>
            </a:extLst>
          </p:cNvPr>
          <p:cNvSpPr txBox="1"/>
          <p:nvPr/>
        </p:nvSpPr>
        <p:spPr>
          <a:xfrm>
            <a:off x="4823407" y="3102478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EB79AD"/>
                </a:highlight>
              </a:rPr>
              <a:t>Mediana b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9A5E757-AF0E-4872-9473-C857B2ECA7C6}"/>
              </a:ext>
            </a:extLst>
          </p:cNvPr>
          <p:cNvSpPr txBox="1"/>
          <p:nvPr/>
        </p:nvSpPr>
        <p:spPr>
          <a:xfrm>
            <a:off x="6327680" y="4078782"/>
            <a:ext cx="147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highlight>
                  <a:srgbClr val="F7C257"/>
                </a:highlight>
              </a:rPr>
              <a:t>Baricentro</a:t>
            </a:r>
          </a:p>
        </p:txBody>
      </p:sp>
    </p:spTree>
    <p:extLst>
      <p:ext uri="{BB962C8B-B14F-4D97-AF65-F5344CB8AC3E}">
        <p14:creationId xmlns:p14="http://schemas.microsoft.com/office/powerpoint/2010/main" val="76028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40" grpId="0"/>
      <p:bldP spid="41" grpId="0"/>
      <p:bldP spid="42" grpId="0"/>
      <p:bldP spid="47" grpId="0"/>
    </p:bldLst>
  </p:timing>
</p:sld>
</file>

<file path=ppt/theme/theme1.xml><?xml version="1.0" encoding="utf-8"?>
<a:theme xmlns:a="http://schemas.openxmlformats.org/drawingml/2006/main" name="Base">
  <a:themeElements>
    <a:clrScheme name="Personalizado 1">
      <a:dk1>
        <a:srgbClr val="414143"/>
      </a:dk1>
      <a:lt1>
        <a:sysClr val="window" lastClr="FFFFFF"/>
      </a:lt1>
      <a:dk2>
        <a:srgbClr val="414143"/>
      </a:dk2>
      <a:lt2>
        <a:srgbClr val="414143"/>
      </a:lt2>
      <a:accent1>
        <a:srgbClr val="68B3AF"/>
      </a:accent1>
      <a:accent2>
        <a:srgbClr val="C2E0DF"/>
      </a:accent2>
      <a:accent3>
        <a:srgbClr val="68B3AF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3654</TotalTime>
  <Words>241</Words>
  <Application>Microsoft Office PowerPoint</Application>
  <PresentationFormat>Panorámica</PresentationFormat>
  <Paragraphs>98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Corbel</vt:lpstr>
      <vt:lpstr>Handlee</vt:lpstr>
      <vt:lpstr>Montserrat Medium</vt:lpstr>
      <vt:lpstr>Base</vt:lpstr>
      <vt:lpstr>Tema 3: polígonos  Definición, tipos y propiedades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Rosa Garcia</dc:creator>
  <cp:lastModifiedBy>vanesa tortola garcia</cp:lastModifiedBy>
  <cp:revision>161</cp:revision>
  <dcterms:created xsi:type="dcterms:W3CDTF">2020-08-04T15:10:22Z</dcterms:created>
  <dcterms:modified xsi:type="dcterms:W3CDTF">2022-08-01T09:46:25Z</dcterms:modified>
</cp:coreProperties>
</file>